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256" r:id="rId2"/>
    <p:sldId id="332" r:id="rId3"/>
    <p:sldId id="266" r:id="rId4"/>
    <p:sldId id="283" r:id="rId5"/>
    <p:sldId id="257" r:id="rId6"/>
    <p:sldId id="304" r:id="rId7"/>
    <p:sldId id="285" r:id="rId8"/>
    <p:sldId id="267" r:id="rId9"/>
    <p:sldId id="268" r:id="rId10"/>
    <p:sldId id="286" r:id="rId11"/>
    <p:sldId id="287" r:id="rId12"/>
    <p:sldId id="321" r:id="rId13"/>
    <p:sldId id="309" r:id="rId14"/>
    <p:sldId id="314" r:id="rId15"/>
    <p:sldId id="305" r:id="rId16"/>
    <p:sldId id="289" r:id="rId17"/>
    <p:sldId id="308" r:id="rId18"/>
    <p:sldId id="290" r:id="rId19"/>
    <p:sldId id="292" r:id="rId20"/>
    <p:sldId id="274" r:id="rId21"/>
    <p:sldId id="275" r:id="rId22"/>
    <p:sldId id="312" r:id="rId23"/>
    <p:sldId id="279" r:id="rId24"/>
    <p:sldId id="328" r:id="rId25"/>
    <p:sldId id="271" r:id="rId26"/>
    <p:sldId id="272" r:id="rId27"/>
    <p:sldId id="293" r:id="rId28"/>
    <p:sldId id="306" r:id="rId29"/>
    <p:sldId id="282" r:id="rId30"/>
    <p:sldId id="258" r:id="rId31"/>
    <p:sldId id="261" r:id="rId32"/>
    <p:sldId id="333" r:id="rId33"/>
    <p:sldId id="319" r:id="rId34"/>
    <p:sldId id="320" r:id="rId35"/>
    <p:sldId id="294" r:id="rId36"/>
    <p:sldId id="295" r:id="rId37"/>
    <p:sldId id="334" r:id="rId38"/>
    <p:sldId id="269" r:id="rId39"/>
    <p:sldId id="270" r:id="rId40"/>
    <p:sldId id="296" r:id="rId41"/>
    <p:sldId id="284" r:id="rId42"/>
    <p:sldId id="297" r:id="rId43"/>
    <p:sldId id="264" r:id="rId44"/>
    <p:sldId id="265" r:id="rId45"/>
    <p:sldId id="302" r:id="rId46"/>
    <p:sldId id="303" r:id="rId47"/>
    <p:sldId id="329" r:id="rId48"/>
    <p:sldId id="326" r:id="rId49"/>
    <p:sldId id="323" r:id="rId50"/>
    <p:sldId id="322" r:id="rId51"/>
    <p:sldId id="278" r:id="rId52"/>
    <p:sldId id="277" r:id="rId53"/>
    <p:sldId id="310" r:id="rId54"/>
    <p:sldId id="311" r:id="rId55"/>
    <p:sldId id="260" r:id="rId56"/>
    <p:sldId id="273" r:id="rId57"/>
    <p:sldId id="299" r:id="rId58"/>
    <p:sldId id="298" r:id="rId59"/>
    <p:sldId id="300" r:id="rId60"/>
    <p:sldId id="301" r:id="rId61"/>
    <p:sldId id="280" r:id="rId62"/>
    <p:sldId id="281" r:id="rId63"/>
    <p:sldId id="291" r:id="rId64"/>
    <p:sldId id="259" r:id="rId65"/>
    <p:sldId id="330" r:id="rId66"/>
    <p:sldId id="262" r:id="rId67"/>
    <p:sldId id="263" r:id="rId68"/>
    <p:sldId id="307" r:id="rId69"/>
    <p:sldId id="276" r:id="rId70"/>
    <p:sldId id="331" r:id="rId71"/>
    <p:sldId id="313" r:id="rId72"/>
    <p:sldId id="315" r:id="rId73"/>
    <p:sldId id="316" r:id="rId74"/>
    <p:sldId id="317" r:id="rId75"/>
    <p:sldId id="318" r:id="rId76"/>
    <p:sldId id="324" r:id="rId77"/>
    <p:sldId id="325" r:id="rId78"/>
    <p:sldId id="327" r:id="rId79"/>
    <p:sldId id="288" r:id="rId80"/>
    <p:sldId id="335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5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0F71B-046E-4AB5-985E-4562F7A746C9}" type="datetimeFigureOut">
              <a:rPr lang="en-CA" smtClean="0"/>
              <a:t>2020-07-24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050BF-9C7C-47FA-B0AC-ADF0B0D9996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386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50BF-9C7C-47FA-B0AC-ADF0B0D99965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990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1365-BE7B-4FB4-90A7-3D4C842072AC}" type="datetime1">
              <a:rPr lang="en-CA" smtClean="0"/>
              <a:t>2020-07-24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202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2EB53-58A3-47BF-9093-785609AEE993}" type="datetime1">
              <a:rPr lang="en-CA" smtClean="0"/>
              <a:t>2020-07-24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693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6CEEC-7E63-4B86-A3B4-469EA2F55B66}" type="datetime1">
              <a:rPr lang="en-CA" smtClean="0"/>
              <a:t>2020-07-24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4994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6508D-C9FC-4EB4-B3F8-D3CDB6DE2805}" type="datetime1">
              <a:rPr lang="en-CA" smtClean="0"/>
              <a:t>2020-07-24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6864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4034-4E13-40C4-8DDE-D9019CDE1F10}" type="datetime1">
              <a:rPr lang="en-CA" smtClean="0"/>
              <a:t>2020-07-24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915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2B0C-DEE9-4163-B91A-D74A8DBDD1F8}" type="datetime1">
              <a:rPr lang="en-CA" smtClean="0"/>
              <a:t>2020-07-24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266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9F6CA-7170-494D-A0E6-7FD69E8BCF91}" type="datetime1">
              <a:rPr lang="en-CA" smtClean="0"/>
              <a:t>2020-07-24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3018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C34A-4414-405D-9F36-4CB72ED5DFB3}" type="datetime1">
              <a:rPr lang="en-CA" smtClean="0"/>
              <a:t>2020-07-24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2802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22DC-7575-4AD8-8A41-F4C086895D7F}" type="datetime1">
              <a:rPr lang="en-CA" smtClean="0"/>
              <a:t>2020-07-24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9549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E64B-2269-4F04-B50D-0D3B99905957}" type="datetime1">
              <a:rPr lang="en-CA" smtClean="0"/>
              <a:t>2020-07-24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7098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F902E-D05B-47AC-BEB4-7CDDEFEE56F0}" type="datetime1">
              <a:rPr lang="en-CA" smtClean="0"/>
              <a:t>2020-07-24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416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61105-7F02-468C-9C11-7882461953F0}" type="datetime1">
              <a:rPr lang="en-CA" smtClean="0"/>
              <a:t>2020-07-24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117BB-02D2-4D35-B1AE-B8F79BF0612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695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605308" y="643944"/>
            <a:ext cx="806217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dirty="0" smtClean="0"/>
              <a:t>All </a:t>
            </a:r>
            <a:r>
              <a:rPr lang="fr-CA" sz="2400" dirty="0" err="1" smtClean="0"/>
              <a:t>pictures</a:t>
            </a:r>
            <a:r>
              <a:rPr lang="fr-CA" sz="2400" dirty="0" smtClean="0"/>
              <a:t> are </a:t>
            </a:r>
            <a:r>
              <a:rPr lang="fr-CA" sz="2400" dirty="0" err="1" smtClean="0"/>
              <a:t>at</a:t>
            </a:r>
            <a:r>
              <a:rPr lang="fr-CA" sz="2400" dirty="0" smtClean="0"/>
              <a:t> 1000X </a:t>
            </a:r>
            <a:r>
              <a:rPr lang="fr-CA" sz="2400" dirty="0" err="1" smtClean="0"/>
              <a:t>unless</a:t>
            </a:r>
            <a:r>
              <a:rPr lang="fr-CA" sz="2400" dirty="0" smtClean="0"/>
              <a:t> </a:t>
            </a:r>
            <a:r>
              <a:rPr lang="fr-CA" sz="2400" dirty="0" err="1" smtClean="0"/>
              <a:t>otherwise</a:t>
            </a:r>
            <a:r>
              <a:rPr lang="fr-CA" sz="2400" dirty="0" smtClean="0"/>
              <a:t> </a:t>
            </a:r>
            <a:r>
              <a:rPr lang="fr-CA" sz="2400" dirty="0" err="1" smtClean="0"/>
              <a:t>specified</a:t>
            </a:r>
            <a:endParaRPr lang="fr-CA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dirty="0" smtClean="0"/>
              <a:t>The </a:t>
            </a:r>
            <a:r>
              <a:rPr lang="fr-CA" sz="2400" dirty="0" err="1" smtClean="0"/>
              <a:t>yellowish</a:t>
            </a:r>
            <a:r>
              <a:rPr lang="fr-CA" sz="2400" dirty="0" smtClean="0"/>
              <a:t> </a:t>
            </a:r>
            <a:r>
              <a:rPr lang="fr-CA" sz="2400" dirty="0" err="1" smtClean="0"/>
              <a:t>pictures</a:t>
            </a:r>
            <a:r>
              <a:rPr lang="fr-CA" sz="2400" dirty="0" smtClean="0"/>
              <a:t> are </a:t>
            </a:r>
            <a:r>
              <a:rPr lang="fr-CA" sz="2400" dirty="0" err="1" smtClean="0"/>
              <a:t>from</a:t>
            </a:r>
            <a:r>
              <a:rPr lang="fr-CA" sz="2400" dirty="0" smtClean="0"/>
              <a:t> </a:t>
            </a:r>
            <a:r>
              <a:rPr lang="fr-CA" sz="2400" dirty="0" err="1" smtClean="0"/>
              <a:t>lugol</a:t>
            </a:r>
            <a:r>
              <a:rPr lang="fr-CA" sz="2400" dirty="0" smtClean="0"/>
              <a:t> </a:t>
            </a:r>
            <a:r>
              <a:rPr lang="fr-CA" sz="2400" dirty="0" err="1" smtClean="0"/>
              <a:t>samples</a:t>
            </a:r>
            <a:r>
              <a:rPr lang="fr-CA" sz="2400" dirty="0" smtClean="0"/>
              <a:t>, </a:t>
            </a:r>
            <a:r>
              <a:rPr lang="fr-CA" sz="2400" dirty="0" err="1" smtClean="0"/>
              <a:t>while</a:t>
            </a:r>
            <a:r>
              <a:rPr lang="fr-CA" sz="2400" dirty="0" smtClean="0"/>
              <a:t> </a:t>
            </a:r>
            <a:r>
              <a:rPr lang="fr-CA" sz="2400" dirty="0" err="1" smtClean="0"/>
              <a:t>blueish</a:t>
            </a:r>
            <a:r>
              <a:rPr lang="fr-CA" sz="2400" dirty="0" smtClean="0"/>
              <a:t> </a:t>
            </a:r>
            <a:r>
              <a:rPr lang="fr-CA" sz="2400" dirty="0" err="1" smtClean="0"/>
              <a:t>pictures</a:t>
            </a:r>
            <a:r>
              <a:rPr lang="fr-CA" sz="2400" dirty="0" smtClean="0"/>
              <a:t> are </a:t>
            </a:r>
            <a:r>
              <a:rPr lang="fr-CA" sz="2400" dirty="0" err="1" smtClean="0"/>
              <a:t>from</a:t>
            </a:r>
            <a:r>
              <a:rPr lang="fr-CA" sz="2400" dirty="0" smtClean="0"/>
              <a:t> living </a:t>
            </a:r>
            <a:r>
              <a:rPr lang="fr-CA" sz="2400" dirty="0" err="1" smtClean="0"/>
              <a:t>cells</a:t>
            </a:r>
            <a:r>
              <a:rPr lang="fr-CA" sz="2400" dirty="0" smtClean="0"/>
              <a:t> </a:t>
            </a:r>
            <a:r>
              <a:rPr lang="fr-CA" sz="2400" dirty="0" err="1" smtClean="0"/>
              <a:t>from</a:t>
            </a:r>
            <a:r>
              <a:rPr lang="fr-CA" sz="2400" dirty="0" smtClean="0"/>
              <a:t> </a:t>
            </a:r>
            <a:r>
              <a:rPr lang="fr-CA" sz="2400" dirty="0" err="1" smtClean="0"/>
              <a:t>plankton</a:t>
            </a:r>
            <a:r>
              <a:rPr lang="fr-CA" sz="2400" dirty="0" smtClean="0"/>
              <a:t> net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dirty="0" smtClean="0"/>
              <a:t>On the </a:t>
            </a:r>
            <a:r>
              <a:rPr lang="fr-CA" sz="2400" dirty="0" err="1" smtClean="0"/>
              <a:t>slides</a:t>
            </a:r>
            <a:r>
              <a:rPr lang="fr-CA" sz="2400" dirty="0" smtClean="0"/>
              <a:t>, « </a:t>
            </a:r>
            <a:r>
              <a:rPr lang="fr-CA" sz="2400" dirty="0" err="1" smtClean="0"/>
              <a:t>Species</a:t>
            </a:r>
            <a:r>
              <a:rPr lang="fr-CA" sz="2400" dirty="0" smtClean="0"/>
              <a:t> </a:t>
            </a:r>
            <a:r>
              <a:rPr lang="fr-CA" sz="2400" dirty="0" err="1" smtClean="0"/>
              <a:t>nickname</a:t>
            </a:r>
            <a:r>
              <a:rPr lang="fr-CA" sz="2400" dirty="0" smtClean="0"/>
              <a:t> » </a:t>
            </a:r>
            <a:r>
              <a:rPr lang="fr-CA" sz="2400" dirty="0" err="1" smtClean="0"/>
              <a:t>is</a:t>
            </a:r>
            <a:r>
              <a:rPr lang="fr-CA" sz="2400" dirty="0" smtClean="0"/>
              <a:t> the </a:t>
            </a:r>
            <a:r>
              <a:rPr lang="fr-CA" sz="2400" dirty="0" err="1" smtClean="0"/>
              <a:t>name</a:t>
            </a:r>
            <a:r>
              <a:rPr lang="fr-CA" sz="2400" dirty="0" smtClean="0"/>
              <a:t> I gave </a:t>
            </a:r>
            <a:r>
              <a:rPr lang="fr-CA" sz="2400" dirty="0" err="1" smtClean="0"/>
              <a:t>that</a:t>
            </a:r>
            <a:r>
              <a:rPr lang="fr-CA" sz="2400" dirty="0" smtClean="0"/>
              <a:t> </a:t>
            </a:r>
            <a:r>
              <a:rPr lang="fr-CA" sz="2400" dirty="0" err="1" smtClean="0"/>
              <a:t>particular</a:t>
            </a:r>
            <a:r>
              <a:rPr lang="fr-CA" sz="2400" dirty="0" smtClean="0"/>
              <a:t> </a:t>
            </a:r>
            <a:r>
              <a:rPr lang="fr-CA" sz="2400" dirty="0" err="1" smtClean="0"/>
              <a:t>cell</a:t>
            </a:r>
            <a:r>
              <a:rPr lang="fr-CA" sz="2400" dirty="0" smtClean="0"/>
              <a:t> in </a:t>
            </a:r>
            <a:r>
              <a:rPr lang="fr-CA" sz="2400" dirty="0" err="1" smtClean="0"/>
              <a:t>my</a:t>
            </a:r>
            <a:r>
              <a:rPr lang="fr-CA" sz="2400" dirty="0" smtClean="0"/>
              <a:t> </a:t>
            </a:r>
            <a:r>
              <a:rPr lang="fr-CA" sz="2400" dirty="0" err="1" smtClean="0"/>
              <a:t>dataset</a:t>
            </a:r>
            <a:r>
              <a:rPr lang="fr-CA" sz="2400" dirty="0" smtClean="0"/>
              <a:t> to </a:t>
            </a:r>
            <a:r>
              <a:rPr lang="fr-CA" sz="2400" dirty="0" err="1" smtClean="0"/>
              <a:t>distinguish</a:t>
            </a:r>
            <a:r>
              <a:rPr lang="fr-CA" sz="2400" dirty="0" smtClean="0"/>
              <a:t> the </a:t>
            </a:r>
            <a:r>
              <a:rPr lang="fr-CA" sz="2400" dirty="0" err="1" smtClean="0"/>
              <a:t>unknown</a:t>
            </a:r>
            <a:r>
              <a:rPr lang="fr-CA" sz="2400" dirty="0" smtClean="0"/>
              <a:t> or </a:t>
            </a:r>
            <a:r>
              <a:rPr lang="fr-CA" sz="2400" dirty="0" err="1" smtClean="0"/>
              <a:t>two</a:t>
            </a:r>
            <a:r>
              <a:rPr lang="fr-CA" sz="2400" dirty="0" smtClean="0"/>
              <a:t> </a:t>
            </a:r>
            <a:r>
              <a:rPr lang="fr-CA" sz="2400" dirty="0" err="1" smtClean="0"/>
              <a:t>different</a:t>
            </a:r>
            <a:r>
              <a:rPr lang="fr-CA" sz="2400" dirty="0" smtClean="0"/>
              <a:t> </a:t>
            </a:r>
            <a:r>
              <a:rPr lang="fr-CA" sz="2400" dirty="0" err="1" smtClean="0"/>
              <a:t>yet</a:t>
            </a:r>
            <a:r>
              <a:rPr lang="fr-CA" sz="2400" dirty="0" smtClean="0"/>
              <a:t> </a:t>
            </a:r>
            <a:r>
              <a:rPr lang="fr-CA" sz="2400" dirty="0" err="1" smtClean="0"/>
              <a:t>unidentified</a:t>
            </a:r>
            <a:r>
              <a:rPr lang="fr-CA" sz="2400" dirty="0" smtClean="0"/>
              <a:t> </a:t>
            </a:r>
            <a:r>
              <a:rPr lang="fr-CA" sz="2400" dirty="0" err="1" smtClean="0"/>
              <a:t>species</a:t>
            </a:r>
            <a:r>
              <a:rPr lang="fr-CA" sz="2400" dirty="0" smtClean="0"/>
              <a:t> </a:t>
            </a:r>
            <a:r>
              <a:rPr lang="fr-CA" sz="2400" dirty="0" err="1" smtClean="0"/>
              <a:t>from</a:t>
            </a:r>
            <a:r>
              <a:rPr lang="fr-CA" sz="2400" dirty="0" smtClean="0"/>
              <a:t> the </a:t>
            </a:r>
            <a:r>
              <a:rPr lang="fr-CA" sz="2400" dirty="0" err="1" smtClean="0"/>
              <a:t>same</a:t>
            </a:r>
            <a:r>
              <a:rPr lang="fr-CA" sz="2400" dirty="0" smtClean="0"/>
              <a:t> </a:t>
            </a:r>
            <a:r>
              <a:rPr lang="fr-CA" sz="2400" dirty="0" err="1" smtClean="0"/>
              <a:t>genus</a:t>
            </a:r>
            <a:endParaRPr lang="fr-CA" sz="2400" dirty="0"/>
          </a:p>
          <a:p>
            <a:endParaRPr lang="fr-CA" sz="2400" dirty="0"/>
          </a:p>
          <a:p>
            <a:r>
              <a:rPr lang="fr-CA" sz="2400" u="sng" dirty="0" err="1" smtClean="0"/>
              <a:t>Scale</a:t>
            </a:r>
            <a:r>
              <a:rPr lang="fr-CA" sz="2400" u="sng" dirty="0" smtClean="0"/>
              <a:t> on the </a:t>
            </a:r>
            <a:r>
              <a:rPr lang="fr-CA" sz="2400" u="sng" dirty="0" err="1" smtClean="0"/>
              <a:t>picture</a:t>
            </a:r>
            <a:r>
              <a:rPr lang="fr-CA" sz="2400" u="sng" dirty="0" smtClean="0"/>
              <a:t> to µm conversion: </a:t>
            </a:r>
          </a:p>
          <a:p>
            <a:endParaRPr lang="fr-CA" sz="2400" dirty="0" smtClean="0"/>
          </a:p>
          <a:p>
            <a:r>
              <a:rPr lang="fr-CA" sz="2400" dirty="0" smtClean="0"/>
              <a:t>1000X → 1 unit = 1 µm</a:t>
            </a:r>
          </a:p>
          <a:p>
            <a:endParaRPr lang="fr-CA" sz="2400" dirty="0"/>
          </a:p>
          <a:p>
            <a:r>
              <a:rPr lang="fr-CA" sz="2400" dirty="0" smtClean="0"/>
              <a:t>400X → 1 unit = 2.5 µm</a:t>
            </a:r>
          </a:p>
          <a:p>
            <a:endParaRPr lang="fr-CA" sz="2400" dirty="0"/>
          </a:p>
          <a:p>
            <a:r>
              <a:rPr lang="fr-CA" sz="2400" dirty="0" smtClean="0"/>
              <a:t>200X → 1 unit = 5 µm</a:t>
            </a:r>
            <a:endParaRPr lang="fr-CA" sz="2400" dirty="0"/>
          </a:p>
          <a:p>
            <a:r>
              <a:rPr lang="fr-CA" sz="2400" dirty="0" smtClean="0"/>
              <a:t> </a:t>
            </a:r>
            <a:endParaRPr lang="en-CA" sz="24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1026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099259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5000" dirty="0" smtClean="0"/>
              <a:t>C</a:t>
            </a:r>
            <a:endParaRPr lang="en-CA" sz="15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763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Dinoflagellates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Ceratium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hirundinella</a:t>
            </a:r>
            <a:endParaRPr lang="fr-CA" sz="2400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664" y="347730"/>
            <a:ext cx="3965103" cy="600799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27" y="1815920"/>
            <a:ext cx="2521348" cy="486177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91673" y="2021983"/>
            <a:ext cx="911928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400x</a:t>
            </a:r>
            <a:endParaRPr lang="en-CA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4095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Dinoflagellates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Ceratium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furca</a:t>
            </a:r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5120" y="515156"/>
            <a:ext cx="2842360" cy="580193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6466300" y="798490"/>
            <a:ext cx="111935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200x</a:t>
            </a:r>
            <a:endParaRPr lang="en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60" y="1867436"/>
            <a:ext cx="3970924" cy="464283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987858" y="2045595"/>
            <a:ext cx="111935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4</a:t>
            </a:r>
            <a:r>
              <a:rPr lang="fr-CA" dirty="0" smtClean="0"/>
              <a:t>00x</a:t>
            </a:r>
            <a:endParaRPr lang="en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306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Chrysophytes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Ochromonas</a:t>
            </a:r>
            <a:r>
              <a:rPr lang="fr-CA" sz="2400" dirty="0" smtClean="0"/>
              <a:t>?</a:t>
            </a:r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endParaRPr lang="fr-CA" sz="2400" dirty="0"/>
          </a:p>
          <a:p>
            <a:r>
              <a:rPr lang="fr-CA" sz="2400" dirty="0" smtClean="0">
                <a:solidFill>
                  <a:srgbClr val="FF0000"/>
                </a:solidFill>
              </a:rPr>
              <a:t>Chlamydomonas? Not </a:t>
            </a:r>
            <a:r>
              <a:rPr lang="fr-CA" sz="2400" dirty="0">
                <a:solidFill>
                  <a:srgbClr val="FF0000"/>
                </a:solidFill>
              </a:rPr>
              <a:t>sure I do not </a:t>
            </a:r>
            <a:r>
              <a:rPr lang="fr-CA" sz="2400" dirty="0" err="1">
                <a:solidFill>
                  <a:srgbClr val="FF0000"/>
                </a:solidFill>
              </a:rPr>
              <a:t>see</a:t>
            </a:r>
            <a:r>
              <a:rPr lang="fr-CA" sz="2400" dirty="0">
                <a:solidFill>
                  <a:srgbClr val="FF0000"/>
                </a:solidFill>
              </a:rPr>
              <a:t> the </a:t>
            </a:r>
            <a:r>
              <a:rPr lang="fr-CA" sz="2400" dirty="0" err="1">
                <a:solidFill>
                  <a:srgbClr val="FF0000"/>
                </a:solidFill>
              </a:rPr>
              <a:t>cup</a:t>
            </a:r>
            <a:r>
              <a:rPr lang="fr-CA" sz="2400" dirty="0">
                <a:solidFill>
                  <a:srgbClr val="FF0000"/>
                </a:solidFill>
              </a:rPr>
              <a:t> </a:t>
            </a:r>
            <a:r>
              <a:rPr lang="fr-CA" sz="2400" dirty="0" err="1">
                <a:solidFill>
                  <a:srgbClr val="FF0000"/>
                </a:solidFill>
              </a:rPr>
              <a:t>shaped</a:t>
            </a:r>
            <a:r>
              <a:rPr lang="fr-CA" sz="2400" dirty="0">
                <a:solidFill>
                  <a:srgbClr val="FF0000"/>
                </a:solidFill>
              </a:rPr>
              <a:t> </a:t>
            </a:r>
            <a:r>
              <a:rPr lang="fr-CA" sz="2400" dirty="0" err="1">
                <a:solidFill>
                  <a:srgbClr val="FF0000"/>
                </a:solidFill>
              </a:rPr>
              <a:t>chloroplast</a:t>
            </a:r>
            <a:r>
              <a:rPr lang="fr-CA" sz="2400" dirty="0">
                <a:solidFill>
                  <a:srgbClr val="FF0000"/>
                </a:solidFill>
              </a:rPr>
              <a:t> but </a:t>
            </a:r>
            <a:r>
              <a:rPr lang="fr-CA" sz="2400" dirty="0" err="1">
                <a:solidFill>
                  <a:srgbClr val="FF0000"/>
                </a:solidFill>
              </a:rPr>
              <a:t>maybe</a:t>
            </a:r>
            <a:endParaRPr lang="fr-CA" sz="2400" dirty="0">
              <a:solidFill>
                <a:srgbClr val="FF0000"/>
              </a:solidFill>
            </a:endParaRPr>
          </a:p>
          <a:p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512" y="488178"/>
            <a:ext cx="4519846" cy="5929573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8467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Chlorophytes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Chloromonas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664" y="440475"/>
            <a:ext cx="4488626" cy="463067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60" y="1957589"/>
            <a:ext cx="4357877" cy="4552682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9563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Choanoflagellate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664" y="347730"/>
            <a:ext cx="4685768" cy="396409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60" y="1996225"/>
            <a:ext cx="3586085" cy="439849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15</a:t>
            </a:fld>
            <a:endParaRPr lang="en-CA"/>
          </a:p>
        </p:txBody>
      </p:sp>
      <p:sp>
        <p:nvSpPr>
          <p:cNvPr id="7" name="TextBox 2"/>
          <p:cNvSpPr txBox="1"/>
          <p:nvPr/>
        </p:nvSpPr>
        <p:spPr>
          <a:xfrm>
            <a:off x="1192695" y="4253949"/>
            <a:ext cx="407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--</a:t>
            </a:r>
            <a:r>
              <a:rPr lang="fr-CA" dirty="0" err="1" smtClean="0"/>
              <a:t>Salpingoecidae</a:t>
            </a:r>
            <a:r>
              <a:rPr lang="fr-CA" dirty="0" smtClean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0622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Haptophytes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Chyrsochromulina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parva</a:t>
            </a:r>
            <a:endParaRPr lang="fr-CA" sz="2400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664" y="669700"/>
            <a:ext cx="4422750" cy="584056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9228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Cyanobacteria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Chroococcus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8617" y="685174"/>
            <a:ext cx="5030700" cy="5309941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619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Chlorophytes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Coelastrum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8996" y="347730"/>
            <a:ext cx="3683000" cy="61468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836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Chlorophytes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Crucigenia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172" y="347730"/>
            <a:ext cx="4542291" cy="605951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5305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099259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5000" dirty="0" smtClean="0"/>
              <a:t>A</a:t>
            </a:r>
            <a:endParaRPr lang="en-CA" sz="15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612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Cryptophytes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Cryptomonas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marssonii</a:t>
            </a:r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2596" y="1204834"/>
            <a:ext cx="5550796" cy="527973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838" y="2250615"/>
            <a:ext cx="3408344" cy="4452837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1554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Cryptophytes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Cryptomonas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ovata</a:t>
            </a:r>
            <a:endParaRPr lang="fr-CA" sz="2400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3054" y="834285"/>
            <a:ext cx="5376928" cy="576099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1647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Cryptophytes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Cryptomonas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3785" y="347730"/>
            <a:ext cx="4907505" cy="506139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827" y="2382591"/>
            <a:ext cx="4428393" cy="433374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857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Bacillariophyceae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Cyclotella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778" y="540913"/>
            <a:ext cx="4409405" cy="587920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0560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Bacillariophyceae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Cymbella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61" y="2177826"/>
            <a:ext cx="3837904" cy="410806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59" y="368050"/>
            <a:ext cx="4366960" cy="5917843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4478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099259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5000" dirty="0" smtClean="0"/>
              <a:t>D</a:t>
            </a:r>
            <a:endParaRPr lang="en-CA" sz="15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3678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Chrysophytes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Dinobryon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bavaricum</a:t>
            </a:r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4287" y="103029"/>
            <a:ext cx="2308197" cy="638015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270" y="3161761"/>
            <a:ext cx="6359309" cy="333164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167" y="103029"/>
            <a:ext cx="3204212" cy="2814031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8016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15" y="1729387"/>
            <a:ext cx="6486515" cy="500016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Chrysophytes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Dinobryon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divergens</a:t>
            </a:r>
            <a:endParaRPr lang="fr-CA" sz="2400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048" y="180304"/>
            <a:ext cx="2673370" cy="634284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920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Chrysophytes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Dinobryon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petiolatum</a:t>
            </a:r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8327" y="868698"/>
            <a:ext cx="5450491" cy="518374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404" y="1800493"/>
            <a:ext cx="3110861" cy="4709777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4876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Cyanobacteria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Dolichospermum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planctonicum</a:t>
            </a:r>
            <a:endParaRPr lang="fr-CA" sz="2400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8664" y="257577"/>
            <a:ext cx="4713668" cy="366684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941" y="2781838"/>
            <a:ext cx="6480212" cy="385970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722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Cyanobacteria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Aphanizomenon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flos-aquae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nickname</a:t>
            </a:r>
            <a:r>
              <a:rPr lang="fr-CA" sz="2400" b="1" dirty="0" smtClean="0"/>
              <a:t>: </a:t>
            </a:r>
            <a:r>
              <a:rPr lang="fr-CA" sz="2400" dirty="0" smtClean="0"/>
              <a:t>filament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105" y="1917390"/>
            <a:ext cx="5895118" cy="4661151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1245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099259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5000" dirty="0" smtClean="0"/>
              <a:t>E</a:t>
            </a:r>
            <a:endParaRPr lang="en-CA" sz="15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3355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Chlorophytes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Elakatothrix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endParaRPr lang="fr-CA" sz="2400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661" y="1132560"/>
            <a:ext cx="5260970" cy="527166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028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Euglenoid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Eutreptia</a:t>
            </a:r>
            <a:r>
              <a:rPr lang="fr-CA" sz="2400" dirty="0" smtClean="0"/>
              <a:t>?</a:t>
            </a:r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069" y="1132560"/>
            <a:ext cx="6036510" cy="530104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48" y="2702221"/>
            <a:ext cx="4158744" cy="390040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2989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099259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5000" dirty="0" smtClean="0"/>
              <a:t>G</a:t>
            </a:r>
            <a:endParaRPr lang="en-CA" sz="15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7746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Dinoflagellates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Borghiella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322" y="591647"/>
            <a:ext cx="4727726" cy="53091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451" y="1662362"/>
            <a:ext cx="3582562" cy="5034387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9494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099259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5000" dirty="0" smtClean="0"/>
              <a:t>K</a:t>
            </a:r>
            <a:endParaRPr lang="en-CA" sz="15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1994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Chrysophytes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Kephyrion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nickname</a:t>
            </a:r>
            <a:r>
              <a:rPr lang="fr-CA" sz="2400" b="1" dirty="0" smtClean="0"/>
              <a:t>: </a:t>
            </a:r>
            <a:r>
              <a:rPr lang="fr-CA" sz="2400" dirty="0" smtClean="0"/>
              <a:t>ampoule</a:t>
            </a:r>
          </a:p>
          <a:p>
            <a:endParaRPr lang="fr-CA" sz="2400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354"/>
          <a:stretch/>
        </p:blipFill>
        <p:spPr>
          <a:xfrm>
            <a:off x="4121238" y="1640860"/>
            <a:ext cx="4897371" cy="498228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8762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Chrysophytes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Kephyrion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nickname</a:t>
            </a:r>
            <a:r>
              <a:rPr lang="fr-CA" sz="2400" b="1" dirty="0" smtClean="0"/>
              <a:t>: </a:t>
            </a:r>
            <a:r>
              <a:rPr lang="fr-CA" sz="2400" dirty="0" smtClean="0"/>
              <a:t>u</a:t>
            </a:r>
          </a:p>
          <a:p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47" y="476593"/>
            <a:ext cx="3543300" cy="43561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3" y="2654643"/>
            <a:ext cx="3276600" cy="37973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88541" y="5898292"/>
            <a:ext cx="2471351" cy="378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0000"/>
                </a:solidFill>
              </a:rPr>
              <a:t>Photo </a:t>
            </a:r>
            <a:r>
              <a:rPr lang="fr-CA" dirty="0" err="1" smtClean="0">
                <a:solidFill>
                  <a:srgbClr val="FF0000"/>
                </a:solidFill>
              </a:rPr>
              <a:t>from</a:t>
            </a:r>
            <a:r>
              <a:rPr lang="fr-CA" dirty="0" smtClean="0">
                <a:solidFill>
                  <a:srgbClr val="FF0000"/>
                </a:solidFill>
              </a:rPr>
              <a:t> internet 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4963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099259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5000" dirty="0" smtClean="0"/>
              <a:t>M</a:t>
            </a:r>
            <a:endParaRPr lang="en-CA" sz="15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114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Chrysophytes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Mallomonas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caudata</a:t>
            </a:r>
            <a:endParaRPr lang="fr-CA" sz="2400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9115" y="536664"/>
            <a:ext cx="5094755" cy="598648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9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Cyanobacteria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Aphanizomenon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flos-aquae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nickname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akinete</a:t>
            </a:r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031" y="519055"/>
            <a:ext cx="3062192" cy="587530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114" y="2601532"/>
            <a:ext cx="4217196" cy="358676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7194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Chrysophytes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Mallomonas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tonsurata</a:t>
            </a:r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699" y="1948812"/>
            <a:ext cx="3598112" cy="466448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1087" y="248933"/>
            <a:ext cx="4637348" cy="617118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1143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Cyanobacteria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Merismopedia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544" y="1455312"/>
            <a:ext cx="5307473" cy="4810259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7917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Ciliates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Mesodinium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970" y="415703"/>
            <a:ext cx="4409312" cy="580121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092" y="1952710"/>
            <a:ext cx="5049227" cy="463483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0290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099259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5000" dirty="0" smtClean="0"/>
              <a:t>O</a:t>
            </a:r>
            <a:endParaRPr lang="en-CA" sz="15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7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Chlorophytes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Oocystis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5178" y="562880"/>
            <a:ext cx="4531768" cy="594738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68242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099259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5000" dirty="0"/>
              <a:t>P</a:t>
            </a:r>
            <a:endParaRPr lang="en-CA" sz="15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7005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Chlorophytes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Pediastrum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smtClean="0"/>
              <a:t>duplex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3067" y="1249250"/>
            <a:ext cx="5190951" cy="542844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54283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Cyanobacteria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Pseudanabaena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60" y="1845989"/>
            <a:ext cx="8268237" cy="443417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8653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Cyanobacteria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nickname</a:t>
            </a:r>
            <a:r>
              <a:rPr lang="fr-CA" sz="2400" b="1" dirty="0" smtClean="0"/>
              <a:t>:</a:t>
            </a:r>
            <a:r>
              <a:rPr lang="fr-CA" sz="2400" dirty="0" smtClean="0"/>
              <a:t> </a:t>
            </a:r>
            <a:r>
              <a:rPr lang="fr-CA" sz="2400" dirty="0" err="1" smtClean="0"/>
              <a:t>picocyanobacteria</a:t>
            </a:r>
            <a:endParaRPr lang="fr-CA" sz="2400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7637" y="2730897"/>
            <a:ext cx="3657845" cy="364187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11" y="2459863"/>
            <a:ext cx="3347153" cy="41839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259" y="193183"/>
            <a:ext cx="3098618" cy="544132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953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Dinoflagellates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Peridinium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nickname</a:t>
            </a:r>
            <a:r>
              <a:rPr lang="fr-CA" sz="2400" b="1" dirty="0" smtClean="0"/>
              <a:t>: </a:t>
            </a:r>
            <a:r>
              <a:rPr lang="fr-CA" sz="2400" dirty="0" smtClean="0"/>
              <a:t>pointu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664" y="450761"/>
            <a:ext cx="4306351" cy="600799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486652" y="4159876"/>
            <a:ext cx="1957589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Thèque vide </a:t>
            </a:r>
            <a:endParaRPr lang="en-CA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60" y="2026672"/>
            <a:ext cx="3434993" cy="453144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749633" y="4177117"/>
            <a:ext cx="963258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400x</a:t>
            </a:r>
            <a:endParaRPr lang="en-CA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8110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Bacillariophyceae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Asterionella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formosa</a:t>
            </a:r>
            <a:endParaRPr lang="fr-CA" sz="2400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818" y="2096036"/>
            <a:ext cx="5791579" cy="457982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172753" y="115909"/>
            <a:ext cx="4615607" cy="377489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907" y="3475458"/>
            <a:ext cx="3367364" cy="32004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53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Dinoflagellates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Peridinium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nickname</a:t>
            </a:r>
            <a:r>
              <a:rPr lang="fr-CA" sz="2400" b="1" dirty="0" smtClean="0"/>
              <a:t>: </a:t>
            </a:r>
            <a:r>
              <a:rPr lang="fr-CA" sz="2400" dirty="0" smtClean="0"/>
              <a:t>rond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711" y="2537138"/>
            <a:ext cx="3613982" cy="40504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664" y="206062"/>
            <a:ext cx="4576666" cy="561518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8590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Dinoflagellates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Peridinium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nickname</a:t>
            </a:r>
            <a:r>
              <a:rPr lang="fr-CA" sz="2400" b="1" dirty="0" smtClean="0"/>
              <a:t>: </a:t>
            </a:r>
            <a:r>
              <a:rPr lang="fr-CA" sz="2400" dirty="0" smtClean="0"/>
              <a:t>rond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8204" y="154547"/>
            <a:ext cx="3061121" cy="651027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50760" y="3140299"/>
            <a:ext cx="3837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Dinoflagellates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Peridinium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nickname</a:t>
            </a:r>
            <a:r>
              <a:rPr lang="fr-CA" sz="2400" b="1" dirty="0" smtClean="0"/>
              <a:t>: </a:t>
            </a:r>
            <a:r>
              <a:rPr lang="fr-CA" sz="2400" dirty="0" smtClean="0"/>
              <a:t>pointu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3683358" y="3760631"/>
            <a:ext cx="1970467" cy="386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3683358" y="1132560"/>
            <a:ext cx="1970467" cy="386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0095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Haptophytes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Chrysochromulina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0630" y="947894"/>
            <a:ext cx="4919075" cy="5574412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52</a:t>
            </a:fld>
            <a:endParaRPr lang="en-CA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7166919" y="659027"/>
            <a:ext cx="0" cy="14910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647935" y="156519"/>
            <a:ext cx="133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 smtClean="0"/>
              <a:t>Haptonema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93651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099259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5000" dirty="0" smtClean="0"/>
              <a:t>R</a:t>
            </a:r>
            <a:endParaRPr lang="en-CA" sz="15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0726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Cyanobacteria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Rabdoderma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587" y="437882"/>
            <a:ext cx="2797840" cy="6007994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6804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099259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5000" dirty="0" smtClean="0"/>
              <a:t>S</a:t>
            </a:r>
            <a:endParaRPr lang="en-CA" sz="15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121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Chlorophytes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Scenedesmus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quadricauda</a:t>
            </a:r>
            <a:endParaRPr lang="fr-CA" sz="2400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285" y="1751526"/>
            <a:ext cx="4049859" cy="485792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0705" y="463638"/>
            <a:ext cx="3338968" cy="4836017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63413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Chlorophytes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Staurastrum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664" y="193183"/>
            <a:ext cx="4525919" cy="6407239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87945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60" y="1770975"/>
            <a:ext cx="3271053" cy="374118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Ciliates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Strombidium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9120" y="677438"/>
            <a:ext cx="4337354" cy="5454203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40912" y="1809611"/>
            <a:ext cx="12106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dirty="0" err="1" smtClean="0"/>
              <a:t>Side</a:t>
            </a:r>
            <a:r>
              <a:rPr lang="fr-CA" dirty="0" smtClean="0"/>
              <a:t> </a:t>
            </a:r>
            <a:r>
              <a:rPr lang="fr-CA" dirty="0" err="1" smtClean="0"/>
              <a:t>view</a:t>
            </a:r>
            <a:endParaRPr lang="en-CA" dirty="0"/>
          </a:p>
        </p:txBody>
      </p:sp>
      <p:sp>
        <p:nvSpPr>
          <p:cNvPr id="6" name="ZoneTexte 5"/>
          <p:cNvSpPr txBox="1"/>
          <p:nvPr/>
        </p:nvSpPr>
        <p:spPr>
          <a:xfrm>
            <a:off x="7106993" y="763228"/>
            <a:ext cx="16484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Top </a:t>
            </a:r>
            <a:r>
              <a:rPr lang="fr-CA" dirty="0" err="1" smtClean="0"/>
              <a:t>view</a:t>
            </a:r>
            <a:endParaRPr lang="en-CA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9247" y="3404539"/>
            <a:ext cx="3178833" cy="344295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781654" y="3456901"/>
            <a:ext cx="12106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dirty="0" err="1" smtClean="0"/>
              <a:t>Side</a:t>
            </a:r>
            <a:r>
              <a:rPr lang="fr-CA" dirty="0" smtClean="0"/>
              <a:t> </a:t>
            </a:r>
            <a:r>
              <a:rPr lang="fr-CA" dirty="0" err="1" smtClean="0"/>
              <a:t>view</a:t>
            </a:r>
            <a:endParaRPr lang="en-CA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86713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Bacillariophyceae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Synedra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9041" y="837126"/>
            <a:ext cx="5670454" cy="5698901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46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Chlorophytes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Asterococcus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/>
              <a:t>u</a:t>
            </a:r>
            <a:r>
              <a:rPr lang="fr-CA" sz="2400" dirty="0" err="1" smtClean="0"/>
              <a:t>nknown</a:t>
            </a:r>
            <a:endParaRPr lang="fr-CA" sz="2400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943" y="2023670"/>
            <a:ext cx="3898721" cy="388220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3358" y="451668"/>
            <a:ext cx="4281358" cy="5454203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0314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Chrysophytes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Synura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uvella</a:t>
            </a:r>
            <a:r>
              <a:rPr lang="fr-CA" sz="2400" dirty="0" smtClean="0"/>
              <a:t>? </a:t>
            </a:r>
            <a:r>
              <a:rPr lang="fr-CA" sz="2400" dirty="0" err="1" smtClean="0"/>
              <a:t>spinosa</a:t>
            </a:r>
            <a:r>
              <a:rPr lang="fr-CA" sz="2400" dirty="0" smtClean="0"/>
              <a:t>?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853" y="180304"/>
            <a:ext cx="4148129" cy="629133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88" y="2421228"/>
            <a:ext cx="5476603" cy="42307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65466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099259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5000" dirty="0" smtClean="0"/>
              <a:t>T</a:t>
            </a:r>
            <a:endParaRPr lang="en-CA" sz="15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11098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Bacillariophyceae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Tabellaria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fenestrata</a:t>
            </a:r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940" y="2228463"/>
            <a:ext cx="5671264" cy="439771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575" y="138166"/>
            <a:ext cx="4533361" cy="3092213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03641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Chlorophytes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Tetraedron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regulare</a:t>
            </a:r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8294" y="1294952"/>
            <a:ext cx="4445000" cy="51181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07257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Euglenophytes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Trachelomonas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Nickname</a:t>
            </a:r>
            <a:r>
              <a:rPr lang="fr-CA" sz="2400" b="1" dirty="0"/>
              <a:t> </a:t>
            </a:r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smtClean="0"/>
              <a:t>round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60" y="2098659"/>
            <a:ext cx="2838889" cy="430857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5067" y="247061"/>
            <a:ext cx="4796809" cy="6160178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6019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Euglenophytes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Trachelomonas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Nickname</a:t>
            </a:r>
            <a:r>
              <a:rPr lang="fr-CA" sz="2400" b="1" dirty="0"/>
              <a:t> </a:t>
            </a:r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oval</a:t>
            </a:r>
            <a:endParaRPr lang="fr-CA" sz="2400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351" y="837126"/>
            <a:ext cx="5085178" cy="5351172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5807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099259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5000" dirty="0" smtClean="0"/>
              <a:t>U</a:t>
            </a:r>
            <a:endParaRPr lang="en-CA" sz="15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94487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Ciliates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Uronema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085" y="347730"/>
            <a:ext cx="3715623" cy="52223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671" y="1767496"/>
            <a:ext cx="4507753" cy="4781411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96637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Bacillariophycaea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Urosolenia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/>
              <a:t>u</a:t>
            </a:r>
            <a:r>
              <a:rPr lang="fr-CA" sz="2400" dirty="0" err="1" smtClean="0"/>
              <a:t>nknown</a:t>
            </a:r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481636" y="-1321713"/>
            <a:ext cx="2180221" cy="879034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375042" y="2086377"/>
            <a:ext cx="244698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A" dirty="0" smtClean="0"/>
              <a:t>No </a:t>
            </a:r>
            <a:r>
              <a:rPr lang="fr-CA" dirty="0" err="1" smtClean="0"/>
              <a:t>cell</a:t>
            </a:r>
            <a:r>
              <a:rPr lang="fr-CA" dirty="0" smtClean="0"/>
              <a:t> </a:t>
            </a:r>
            <a:r>
              <a:rPr lang="fr-CA" dirty="0" err="1" smtClean="0"/>
              <a:t>inside</a:t>
            </a:r>
            <a:r>
              <a:rPr lang="fr-CA" dirty="0" smtClean="0"/>
              <a:t>, </a:t>
            </a:r>
            <a:r>
              <a:rPr lang="fr-CA" dirty="0" err="1" smtClean="0"/>
              <a:t>only</a:t>
            </a:r>
            <a:r>
              <a:rPr lang="fr-CA" dirty="0" smtClean="0"/>
              <a:t> </a:t>
            </a:r>
            <a:r>
              <a:rPr lang="fr-CA" dirty="0" err="1" smtClean="0"/>
              <a:t>shell</a:t>
            </a:r>
            <a:endParaRPr lang="en-CA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226" y="4598855"/>
            <a:ext cx="8499802" cy="189806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025166" y="4648165"/>
            <a:ext cx="244698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A" dirty="0" err="1" smtClean="0"/>
              <a:t>Cell</a:t>
            </a:r>
            <a:r>
              <a:rPr lang="fr-CA" dirty="0" smtClean="0"/>
              <a:t> </a:t>
            </a:r>
            <a:r>
              <a:rPr lang="fr-CA" dirty="0" err="1" smtClean="0"/>
              <a:t>inside</a:t>
            </a:r>
            <a:r>
              <a:rPr lang="fr-CA" dirty="0" smtClean="0"/>
              <a:t>, </a:t>
            </a:r>
            <a:r>
              <a:rPr lang="fr-CA" dirty="0" err="1" smtClean="0"/>
              <a:t>half</a:t>
            </a:r>
            <a:r>
              <a:rPr lang="fr-CA" dirty="0" smtClean="0"/>
              <a:t> the </a:t>
            </a:r>
            <a:r>
              <a:rPr lang="fr-CA" dirty="0" err="1" smtClean="0"/>
              <a:t>shell</a:t>
            </a:r>
            <a:endParaRPr lang="en-CA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1970468" y="4832831"/>
            <a:ext cx="4054698" cy="2929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80774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Chlorophyta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c.f</a:t>
            </a:r>
            <a:r>
              <a:rPr lang="fr-CA" sz="2400" dirty="0" smtClean="0"/>
              <a:t>. </a:t>
            </a:r>
            <a:r>
              <a:rPr lang="fr-CA" sz="2400" dirty="0" err="1" smtClean="0"/>
              <a:t>Polytomella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nickname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hairy</a:t>
            </a:r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4945" y="1132560"/>
            <a:ext cx="4642817" cy="497507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3" y="2021983"/>
            <a:ext cx="3235376" cy="4668591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205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Bacillariophyceae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Aulacoseira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c.f</a:t>
            </a:r>
            <a:r>
              <a:rPr lang="fr-CA" sz="2400" dirty="0" smtClean="0"/>
              <a:t>. </a:t>
            </a:r>
            <a:r>
              <a:rPr lang="fr-CA" sz="2400" dirty="0" err="1" smtClean="0"/>
              <a:t>italica</a:t>
            </a:r>
            <a:r>
              <a:rPr lang="fr-CA" sz="2400" dirty="0" smtClean="0"/>
              <a:t> due to </a:t>
            </a:r>
            <a:r>
              <a:rPr lang="fr-CA" sz="2400" dirty="0" err="1" smtClean="0"/>
              <a:t>curved</a:t>
            </a:r>
            <a:r>
              <a:rPr lang="fr-CA" sz="2400" dirty="0" smtClean="0"/>
              <a:t> </a:t>
            </a:r>
            <a:r>
              <a:rPr lang="fr-CA" sz="2400" dirty="0" err="1" smtClean="0"/>
              <a:t>cells</a:t>
            </a:r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60" y="2992222"/>
            <a:ext cx="6377484" cy="351424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7417" y="193184"/>
            <a:ext cx="4880521" cy="3065171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43529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099259"/>
            <a:ext cx="9144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0400" dirty="0" smtClean="0"/>
              <a:t>To </a:t>
            </a:r>
            <a:r>
              <a:rPr lang="fr-CA" sz="10400" dirty="0" err="1" smtClean="0"/>
              <a:t>be</a:t>
            </a:r>
            <a:r>
              <a:rPr lang="fr-CA" sz="10400" dirty="0" smtClean="0"/>
              <a:t> </a:t>
            </a:r>
            <a:r>
              <a:rPr lang="fr-CA" sz="10400" dirty="0" err="1" smtClean="0"/>
              <a:t>identified</a:t>
            </a:r>
            <a:endParaRPr lang="en-CA" sz="104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0718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To </a:t>
            </a:r>
            <a:r>
              <a:rPr lang="fr-CA" sz="2400" b="1" dirty="0" err="1" smtClean="0"/>
              <a:t>be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identified</a:t>
            </a:r>
            <a:r>
              <a:rPr lang="fr-CA" sz="2400" b="1" dirty="0" smtClean="0"/>
              <a:t>: </a:t>
            </a:r>
            <a:endParaRPr lang="fr-CA" sz="2400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450760" y="1171978"/>
            <a:ext cx="3837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Haptophytes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Chrysochromulina</a:t>
            </a:r>
            <a:r>
              <a:rPr lang="fr-CA" sz="2400" dirty="0" smtClean="0"/>
              <a:t>?</a:t>
            </a:r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nickname</a:t>
            </a:r>
            <a:r>
              <a:rPr lang="fr-CA" sz="2400" b="1" dirty="0" smtClean="0"/>
              <a:t>: </a:t>
            </a:r>
            <a:r>
              <a:rPr lang="fr-CA" sz="2400" dirty="0" smtClean="0"/>
              <a:t>cherry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60" y="3104221"/>
            <a:ext cx="4027256" cy="35937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2" y="231779"/>
            <a:ext cx="4004010" cy="574488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73406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To </a:t>
            </a:r>
            <a:r>
              <a:rPr lang="fr-CA" sz="2400" b="1" dirty="0" err="1" smtClean="0"/>
              <a:t>be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identified</a:t>
            </a:r>
            <a:r>
              <a:rPr lang="fr-CA" sz="2400" b="1" dirty="0" smtClean="0"/>
              <a:t>: </a:t>
            </a:r>
            <a:endParaRPr lang="fr-CA" sz="2400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450759" y="1171978"/>
            <a:ext cx="43401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Chlorophytes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Chlorogonium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nickname</a:t>
            </a:r>
            <a:r>
              <a:rPr lang="fr-CA" sz="2400" b="1" dirty="0" smtClean="0"/>
              <a:t>: </a:t>
            </a:r>
            <a:r>
              <a:rPr lang="fr-CA" sz="2400" dirty="0" err="1"/>
              <a:t>epipixis</a:t>
            </a:r>
            <a:r>
              <a:rPr lang="fr-CA" sz="2400" dirty="0"/>
              <a:t> -</a:t>
            </a:r>
            <a:r>
              <a:rPr lang="fr-CA" sz="2400" dirty="0" err="1" smtClean="0"/>
              <a:t>like</a:t>
            </a:r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2" y="2858933"/>
            <a:ext cx="5937159" cy="389603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6353" y="388023"/>
            <a:ext cx="3317288" cy="4815041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74376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To </a:t>
            </a:r>
            <a:r>
              <a:rPr lang="fr-CA" sz="2400" b="1" dirty="0" err="1" smtClean="0"/>
              <a:t>be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identified</a:t>
            </a:r>
            <a:r>
              <a:rPr lang="fr-CA" sz="2400" b="1" dirty="0" smtClean="0"/>
              <a:t>: </a:t>
            </a:r>
            <a:endParaRPr lang="fr-CA" sz="2400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450759" y="1171978"/>
            <a:ext cx="43401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Cercozoa</a:t>
            </a:r>
            <a:endParaRPr lang="fr-CA" sz="2400" dirty="0" smtClean="0"/>
          </a:p>
          <a:p>
            <a:r>
              <a:rPr lang="fr-CA" sz="2400" dirty="0" err="1" smtClean="0"/>
              <a:t>Sandonidae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nickname</a:t>
            </a:r>
            <a:r>
              <a:rPr lang="fr-CA" sz="2400" b="1" dirty="0" smtClean="0"/>
              <a:t>: </a:t>
            </a:r>
            <a:r>
              <a:rPr lang="fr-CA" sz="2400" dirty="0" smtClean="0"/>
              <a:t>vitré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607" y="2741638"/>
            <a:ext cx="3257645" cy="40790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9491" y="22432"/>
            <a:ext cx="3464509" cy="418896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8252" y="1991938"/>
            <a:ext cx="2421228" cy="482877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95736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To </a:t>
            </a:r>
            <a:r>
              <a:rPr lang="fr-CA" sz="2400" b="1" dirty="0" err="1" smtClean="0"/>
              <a:t>be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identified</a:t>
            </a:r>
            <a:r>
              <a:rPr lang="fr-CA" sz="2400" b="1" dirty="0" smtClean="0"/>
              <a:t>: </a:t>
            </a:r>
            <a:endParaRPr lang="fr-CA" sz="2400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450759" y="1171978"/>
            <a:ext cx="43401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Cryptophytes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nickname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small</a:t>
            </a:r>
            <a:r>
              <a:rPr lang="fr-CA" sz="2400" dirty="0" smtClean="0"/>
              <a:t> </a:t>
            </a:r>
            <a:r>
              <a:rPr lang="fr-CA" sz="2400" dirty="0" err="1" smtClean="0"/>
              <a:t>cryptophyta</a:t>
            </a:r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9661" y="2688574"/>
            <a:ext cx="3959587" cy="416942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248" y="126290"/>
            <a:ext cx="3525285" cy="6012449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13514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To </a:t>
            </a:r>
            <a:r>
              <a:rPr lang="fr-CA" sz="2400" b="1" dirty="0" err="1" smtClean="0"/>
              <a:t>be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identified</a:t>
            </a:r>
            <a:r>
              <a:rPr lang="fr-CA" sz="2400" b="1" dirty="0" smtClean="0"/>
              <a:t>: </a:t>
            </a:r>
            <a:endParaRPr lang="fr-CA" sz="2400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450759" y="1171978"/>
            <a:ext cx="43401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Cyanobacteria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Coelosphaerium</a:t>
            </a:r>
            <a:r>
              <a:rPr lang="fr-CA" sz="2400" dirty="0" smtClean="0"/>
              <a:t>?</a:t>
            </a:r>
          </a:p>
          <a:p>
            <a:r>
              <a:rPr lang="fr-CA" sz="2400" dirty="0" err="1" smtClean="0"/>
              <a:t>Snowella</a:t>
            </a:r>
            <a:r>
              <a:rPr lang="fr-CA" sz="2400" dirty="0" smtClean="0"/>
              <a:t>?</a:t>
            </a:r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664" y="218940"/>
            <a:ext cx="4342065" cy="638818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66449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To </a:t>
            </a:r>
            <a:r>
              <a:rPr lang="fr-CA" sz="2400" b="1" dirty="0" err="1" smtClean="0"/>
              <a:t>be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identified</a:t>
            </a:r>
            <a:r>
              <a:rPr lang="fr-CA" sz="2400" b="1" dirty="0" smtClean="0"/>
              <a:t>: </a:t>
            </a:r>
            <a:endParaRPr lang="fr-CA" sz="2400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450759" y="1171978"/>
            <a:ext cx="43401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Chlorophyceae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stichococcus</a:t>
            </a:r>
            <a:r>
              <a:rPr lang="fr-CA" sz="2400" dirty="0" smtClean="0"/>
              <a:t>? </a:t>
            </a:r>
            <a:r>
              <a:rPr lang="fr-CA" sz="2400" dirty="0" err="1" smtClean="0"/>
              <a:t>Ophiocytium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e.g</a:t>
            </a:r>
            <a:r>
              <a:rPr lang="fr-CA" sz="2400" dirty="0" smtClean="0"/>
              <a:t>. </a:t>
            </a:r>
            <a:r>
              <a:rPr lang="fr-CA" sz="2400" dirty="0" err="1" smtClean="0"/>
              <a:t>capitatum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nickname</a:t>
            </a:r>
            <a:r>
              <a:rPr lang="fr-CA" sz="2400" b="1" dirty="0" smtClean="0"/>
              <a:t>: </a:t>
            </a:r>
            <a:r>
              <a:rPr lang="fr-CA" sz="2400" dirty="0" smtClean="0"/>
              <a:t>haricot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4756" y="128789"/>
            <a:ext cx="3822700" cy="50292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59" y="3110970"/>
            <a:ext cx="3956407" cy="35861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530" y="2643389"/>
            <a:ext cx="2776247" cy="4079383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31547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To </a:t>
            </a:r>
            <a:r>
              <a:rPr lang="fr-CA" sz="2400" b="1" dirty="0" err="1" smtClean="0"/>
              <a:t>be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identified</a:t>
            </a:r>
            <a:r>
              <a:rPr lang="fr-CA" sz="2400" b="1" dirty="0" smtClean="0"/>
              <a:t>: </a:t>
            </a:r>
            <a:endParaRPr lang="fr-CA" sz="2400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450759" y="1171978"/>
            <a:ext cx="4340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Cyanobacteria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Dolichospermum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c.f</a:t>
            </a:r>
            <a:r>
              <a:rPr lang="fr-CA" sz="2400" dirty="0" smtClean="0"/>
              <a:t>. </a:t>
            </a:r>
            <a:r>
              <a:rPr lang="fr-CA" sz="2400" dirty="0" err="1" smtClean="0"/>
              <a:t>cylindricum</a:t>
            </a:r>
            <a:endParaRPr lang="fr-CA" sz="2400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5802" y="1853514"/>
            <a:ext cx="4981576" cy="4561832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8179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To </a:t>
            </a:r>
            <a:r>
              <a:rPr lang="fr-CA" sz="2400" b="1" dirty="0" err="1" smtClean="0"/>
              <a:t>be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identified</a:t>
            </a:r>
            <a:r>
              <a:rPr lang="fr-CA" sz="2400" b="1" dirty="0" smtClean="0"/>
              <a:t>: </a:t>
            </a:r>
            <a:endParaRPr lang="fr-CA" sz="2400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450759" y="1171978"/>
            <a:ext cx="43401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Ciliates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dirty="0" err="1" smtClean="0"/>
              <a:t>c.f</a:t>
            </a:r>
            <a:r>
              <a:rPr lang="fr-CA" sz="2400" dirty="0" smtClean="0"/>
              <a:t>. </a:t>
            </a:r>
            <a:r>
              <a:rPr lang="fr-CA" sz="2400" dirty="0" err="1" smtClean="0"/>
              <a:t>Glaucoma</a:t>
            </a:r>
            <a:r>
              <a:rPr lang="fr-CA" sz="2400" dirty="0" smtClean="0"/>
              <a:t> </a:t>
            </a:r>
            <a:r>
              <a:rPr lang="fr-CA" sz="2400" dirty="0" err="1" smtClean="0"/>
              <a:t>scintillans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nickname</a:t>
            </a:r>
            <a:r>
              <a:rPr lang="fr-CA" sz="2400" b="1" dirty="0" smtClean="0"/>
              <a:t>: </a:t>
            </a:r>
          </a:p>
          <a:p>
            <a:r>
              <a:rPr lang="fr-CA" sz="2400" dirty="0" smtClean="0"/>
              <a:t>Immense </a:t>
            </a:r>
            <a:r>
              <a:rPr lang="fr-CA" sz="2400" dirty="0" err="1" smtClean="0"/>
              <a:t>ciliate</a:t>
            </a:r>
            <a:endParaRPr lang="fr-CA" sz="24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1087" y="578562"/>
            <a:ext cx="4293372" cy="5676792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09378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328" y="222789"/>
            <a:ext cx="4837015" cy="632611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50760" y="347730"/>
            <a:ext cx="383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To </a:t>
            </a:r>
            <a:r>
              <a:rPr lang="fr-CA" sz="2400" b="1" dirty="0" err="1" smtClean="0"/>
              <a:t>be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identified</a:t>
            </a:r>
            <a:r>
              <a:rPr lang="fr-CA" sz="2400" b="1" dirty="0" smtClean="0"/>
              <a:t>: </a:t>
            </a:r>
            <a:endParaRPr lang="fr-CA" sz="2400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450759" y="1171978"/>
            <a:ext cx="43401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nickname</a:t>
            </a:r>
            <a:r>
              <a:rPr lang="fr-CA" sz="2400" b="1" dirty="0" smtClean="0"/>
              <a:t>: </a:t>
            </a:r>
          </a:p>
          <a:p>
            <a:r>
              <a:rPr lang="fr-CA" sz="2400" dirty="0" smtClean="0"/>
              <a:t>Boule triangle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0486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2099259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5000" dirty="0"/>
              <a:t>B</a:t>
            </a:r>
            <a:endParaRPr lang="en-CA" sz="15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80440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50760" y="347730"/>
            <a:ext cx="383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To </a:t>
            </a:r>
            <a:r>
              <a:rPr lang="fr-CA" sz="2400" b="1" dirty="0" err="1" smtClean="0"/>
              <a:t>be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identified</a:t>
            </a:r>
            <a:r>
              <a:rPr lang="fr-CA" sz="2400" b="1" dirty="0" smtClean="0"/>
              <a:t>: </a:t>
            </a:r>
            <a:endParaRPr lang="fr-CA" sz="2400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450760" y="1031934"/>
            <a:ext cx="43401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 </a:t>
            </a:r>
            <a:r>
              <a:rPr lang="fr-CA" sz="2400" b="1" dirty="0" err="1" smtClean="0"/>
              <a:t>nickname</a:t>
            </a:r>
            <a:r>
              <a:rPr lang="fr-CA" sz="2400" b="1" dirty="0" smtClean="0"/>
              <a:t>: </a:t>
            </a:r>
          </a:p>
          <a:p>
            <a:r>
              <a:rPr lang="fr-CA" sz="2400" dirty="0" smtClean="0"/>
              <a:t>Flagellé vert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253" y="347730"/>
            <a:ext cx="5067300" cy="61214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5647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50760" y="347730"/>
            <a:ext cx="383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/>
              <a:t>Phylum: </a:t>
            </a:r>
            <a:r>
              <a:rPr lang="fr-CA" sz="2400" dirty="0" smtClean="0"/>
              <a:t>Chrysophytes</a:t>
            </a:r>
          </a:p>
          <a:p>
            <a:r>
              <a:rPr lang="fr-CA" sz="2400" b="1" dirty="0" err="1" smtClean="0"/>
              <a:t>Genus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Bitrichia</a:t>
            </a:r>
            <a:endParaRPr lang="fr-CA" sz="2400" dirty="0" smtClean="0"/>
          </a:p>
          <a:p>
            <a:r>
              <a:rPr lang="fr-CA" sz="2400" b="1" dirty="0" err="1" smtClean="0"/>
              <a:t>Species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unknown</a:t>
            </a:r>
            <a:endParaRPr lang="fr-CA" sz="2400" dirty="0" smtClean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8203" y="777207"/>
            <a:ext cx="5633875" cy="5715427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17BB-02D2-4D35-B1AE-B8F79BF0612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08768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448</TotalTime>
  <Words>913</Words>
  <Application>Microsoft Office PowerPoint</Application>
  <PresentationFormat>Affichage à l'écran (4:3)</PresentationFormat>
  <Paragraphs>356</Paragraphs>
  <Slides>80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Isabelle Fournier</dc:creator>
  <cp:lastModifiedBy>Isabelle Fournier</cp:lastModifiedBy>
  <cp:revision>58</cp:revision>
  <dcterms:created xsi:type="dcterms:W3CDTF">2020-03-31T13:48:02Z</dcterms:created>
  <dcterms:modified xsi:type="dcterms:W3CDTF">2020-07-24T14:44:57Z</dcterms:modified>
</cp:coreProperties>
</file>